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28" r:id="rId3"/>
    <p:sldId id="258" r:id="rId4"/>
    <p:sldId id="329" r:id="rId5"/>
    <p:sldId id="330" r:id="rId6"/>
    <p:sldId id="331" r:id="rId7"/>
    <p:sldId id="332" r:id="rId8"/>
    <p:sldId id="349" r:id="rId9"/>
    <p:sldId id="350" r:id="rId10"/>
    <p:sldId id="351" r:id="rId11"/>
    <p:sldId id="352" r:id="rId12"/>
    <p:sldId id="353" r:id="rId13"/>
    <p:sldId id="354" r:id="rId14"/>
    <p:sldId id="334" r:id="rId15"/>
    <p:sldId id="355" r:id="rId16"/>
    <p:sldId id="336" r:id="rId17"/>
    <p:sldId id="356" r:id="rId18"/>
    <p:sldId id="335" r:id="rId19"/>
    <p:sldId id="333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38" autoAdjust="0"/>
  </p:normalViewPr>
  <p:slideViewPr>
    <p:cSldViewPr>
      <p:cViewPr varScale="1">
        <p:scale>
          <a:sx n="69" d="100"/>
          <a:sy n="69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DBC94-657A-46C7-A39A-29625466896C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D3261-B2B5-4A28-99C7-D46FFDF418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50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an inexpensive two-wheeled differentially-steered robot based on the popular 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Uno compatible microcontrollers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bank 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充电宝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preferred.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65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19BA5-0B00-4B96-8540-47EAE08CCA68}" type="datetimeFigureOut">
              <a:rPr lang="zh-CN" altLang="en-US" smtClean="0"/>
              <a:pPr/>
              <a:t>2017/9/6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for AI projects</a:t>
            </a:r>
            <a:endParaRPr lang="zh-CN" altLang="en-US" dirty="0"/>
          </a:p>
        </p:txBody>
      </p:sp>
      <p:pic>
        <p:nvPicPr>
          <p:cNvPr id="4" name="图片 3" descr="IMG_20170827_1720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2886" y="2643182"/>
            <a:ext cx="3161114" cy="42148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forward()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void backward()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95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5892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</a:t>
            </a:r>
            <a:r>
              <a:rPr lang="en-US" altLang="zh-CN" dirty="0" err="1"/>
              <a:t>stopcar</a:t>
            </a:r>
            <a:r>
              <a:rPr lang="en-US" altLang="zh-CN" dirty="0"/>
              <a:t>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 smtClean="0"/>
              <a:t>void </a:t>
            </a:r>
            <a:r>
              <a:rPr lang="en-US" altLang="zh-CN" dirty="0"/>
              <a:t>left(){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 smtClean="0"/>
              <a:t>void </a:t>
            </a:r>
            <a:r>
              <a:rPr lang="en-US" altLang="zh-CN" dirty="0"/>
              <a:t>right(){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95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void driver() {</a:t>
            </a:r>
          </a:p>
          <a:p>
            <a:pPr marL="0" indent="0">
              <a:buNone/>
            </a:pPr>
            <a:r>
              <a:rPr lang="en-US" altLang="zh-CN" sz="1800" dirty="0"/>
              <a:t>  if ((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'&lt;')&amp;&amp;(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&gt;0.1))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 -= 0.1;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);</a:t>
            </a:r>
          </a:p>
          <a:p>
            <a:pPr marL="0" indent="0">
              <a:buNone/>
            </a:pPr>
            <a:r>
              <a:rPr lang="en-US" altLang="zh-CN" sz="1800" dirty="0"/>
              <a:t>  }  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'&gt;')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 += 0.1;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);</a:t>
            </a:r>
          </a:p>
          <a:p>
            <a:pPr marL="0" indent="0">
              <a:buNone/>
            </a:pPr>
            <a:r>
              <a:rPr lang="en-US" altLang="zh-CN" sz="1800" dirty="0"/>
              <a:t>  }  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'5')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("</a:t>
            </a:r>
            <a:r>
              <a:rPr lang="en-US" altLang="zh-CN" sz="1800" dirty="0" err="1"/>
              <a:t>stopcar</a:t>
            </a:r>
            <a:r>
              <a:rPr lang="en-US" altLang="zh-CN" sz="1800" dirty="0"/>
              <a:t>");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stopcar</a:t>
            </a:r>
            <a:r>
              <a:rPr lang="en-US" altLang="zh-CN" sz="1800" dirty="0"/>
              <a:t>();</a:t>
            </a:r>
          </a:p>
          <a:p>
            <a:pPr marL="0" indent="0">
              <a:buNone/>
            </a:pPr>
            <a:r>
              <a:rPr lang="en-US" altLang="zh-CN" sz="1800" dirty="0"/>
              <a:t>    control=0;</a:t>
            </a:r>
          </a:p>
          <a:p>
            <a:pPr marL="0" indent="0">
              <a:buNone/>
            </a:pPr>
            <a:r>
              <a:rPr lang="en-US" altLang="zh-CN" sz="1800" dirty="0"/>
              <a:t>  }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'1')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("forward");</a:t>
            </a:r>
          </a:p>
          <a:p>
            <a:pPr marL="0" indent="0">
              <a:buNone/>
            </a:pPr>
            <a:r>
              <a:rPr lang="en-US" altLang="zh-CN" sz="1800" dirty="0"/>
              <a:t>    forward();</a:t>
            </a:r>
          </a:p>
          <a:p>
            <a:pPr marL="0" indent="0">
              <a:buNone/>
            </a:pPr>
            <a:r>
              <a:rPr lang="en-US" altLang="zh-CN" sz="1800" dirty="0"/>
              <a:t>    control=0;</a:t>
            </a:r>
          </a:p>
          <a:p>
            <a:pPr marL="0" indent="0">
              <a:buNone/>
            </a:pPr>
            <a:r>
              <a:rPr lang="en-US" altLang="zh-CN" sz="1800" dirty="0"/>
              <a:t>  }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endParaRPr lang="zh-CN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203126" y="-18047"/>
            <a:ext cx="392392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(</a:t>
            </a:r>
            <a:r>
              <a:rPr lang="en-US" altLang="zh-CN" dirty="0" err="1"/>
              <a:t>getstr</a:t>
            </a:r>
            <a:r>
              <a:rPr lang="en-US" altLang="zh-CN" dirty="0"/>
              <a:t> == '2')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("backward");</a:t>
            </a:r>
          </a:p>
          <a:p>
            <a:r>
              <a:rPr lang="en-US" altLang="zh-CN" dirty="0"/>
              <a:t>    backward();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 == '3')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("right");</a:t>
            </a:r>
          </a:p>
          <a:p>
            <a:r>
              <a:rPr lang="en-US" altLang="zh-CN" dirty="0"/>
              <a:t>    right();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 == '4')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("left");</a:t>
            </a:r>
          </a:p>
          <a:p>
            <a:r>
              <a:rPr lang="en-US" altLang="zh-CN" dirty="0"/>
              <a:t>    left();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=='6'){</a:t>
            </a:r>
          </a:p>
          <a:p>
            <a:r>
              <a:rPr lang="en-US" altLang="zh-CN" dirty="0"/>
              <a:t>    control=1;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("Auto Control On");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if(</a:t>
            </a:r>
            <a:r>
              <a:rPr lang="en-US" altLang="zh-CN" dirty="0" err="1"/>
              <a:t>getstr</a:t>
            </a:r>
            <a:r>
              <a:rPr lang="en-US" altLang="zh-CN" dirty="0"/>
              <a:t>=='7'){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("Auto Control Off");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08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82296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float </a:t>
            </a:r>
            <a:r>
              <a:rPr lang="en-US" altLang="zh-CN" sz="1800" dirty="0" err="1"/>
              <a:t>getdistance</a:t>
            </a:r>
            <a:r>
              <a:rPr lang="en-US" altLang="zh-CN" sz="1800" dirty="0"/>
              <a:t>() {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digitalWrite</a:t>
            </a:r>
            <a:r>
              <a:rPr lang="en-US" altLang="zh-CN" sz="1800" dirty="0"/>
              <a:t>(trig, 1);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delayMicroseconds</a:t>
            </a:r>
            <a:r>
              <a:rPr lang="en-US" altLang="zh-CN" sz="1800" dirty="0"/>
              <a:t>(15);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digitalWrite</a:t>
            </a:r>
            <a:r>
              <a:rPr lang="en-US" altLang="zh-CN" sz="1800" dirty="0"/>
              <a:t>(trig, 0);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IntervalTime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pulseIn</a:t>
            </a:r>
            <a:r>
              <a:rPr lang="en-US" altLang="zh-CN" sz="1800" dirty="0"/>
              <a:t>(echo, HIGH);</a:t>
            </a:r>
          </a:p>
          <a:p>
            <a:pPr marL="0" indent="0">
              <a:buNone/>
            </a:pPr>
            <a:r>
              <a:rPr lang="en-US" altLang="zh-CN" sz="1800" dirty="0"/>
              <a:t>  return </a:t>
            </a:r>
            <a:r>
              <a:rPr lang="en-US" altLang="zh-CN" sz="1800" dirty="0" err="1"/>
              <a:t>IntervalTime</a:t>
            </a:r>
            <a:r>
              <a:rPr lang="en-US" altLang="zh-CN" sz="1800" dirty="0"/>
              <a:t> / 58.00;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void </a:t>
            </a:r>
            <a:r>
              <a:rPr lang="en-US" altLang="zh-CN" sz="1800" dirty="0" err="1"/>
              <a:t>ultrasonicCar</a:t>
            </a:r>
            <a:r>
              <a:rPr lang="en-US" altLang="zh-CN" sz="1800" dirty="0"/>
              <a:t>() {</a:t>
            </a:r>
          </a:p>
          <a:p>
            <a:pPr marL="0" indent="0">
              <a:buNone/>
            </a:pPr>
            <a:r>
              <a:rPr lang="en-US" altLang="zh-CN" sz="1800" dirty="0"/>
              <a:t>  float s = 0;</a:t>
            </a:r>
          </a:p>
          <a:p>
            <a:pPr marL="0" indent="0">
              <a:buNone/>
            </a:pPr>
            <a:r>
              <a:rPr lang="en-US" altLang="zh-CN" sz="1800" dirty="0"/>
              <a:t>  s = </a:t>
            </a:r>
            <a:r>
              <a:rPr lang="en-US" altLang="zh-CN" sz="1800" dirty="0" err="1"/>
              <a:t>getdistance</a:t>
            </a:r>
            <a:r>
              <a:rPr lang="en-US" altLang="zh-CN" sz="1800" dirty="0"/>
              <a:t>();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ultrasonicCar</a:t>
            </a:r>
            <a:r>
              <a:rPr lang="en-US" altLang="zh-CN" sz="1800" dirty="0"/>
              <a:t>(s);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4246984" y="2046280"/>
            <a:ext cx="49150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ultrasonicCar</a:t>
            </a:r>
            <a:r>
              <a:rPr lang="en-US" altLang="zh-CN" dirty="0"/>
              <a:t>(float s) {</a:t>
            </a:r>
          </a:p>
          <a:p>
            <a:r>
              <a:rPr lang="en-US" altLang="zh-CN" dirty="0"/>
              <a:t>  if ((s &lt; 40)&amp;&amp;(s&gt;0)){//40cm</a:t>
            </a:r>
            <a:r>
              <a:rPr lang="zh-CN" altLang="en-US" dirty="0"/>
              <a:t>以内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randomright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}else{</a:t>
            </a:r>
          </a:p>
          <a:p>
            <a:r>
              <a:rPr lang="en-US" altLang="zh-CN" dirty="0"/>
              <a:t>    forward();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void </a:t>
            </a:r>
            <a:r>
              <a:rPr lang="en-US" altLang="zh-CN" dirty="0" err="1"/>
              <a:t>randomright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long n = random(50,1000);//</a:t>
            </a:r>
            <a:r>
              <a:rPr lang="zh-CN" altLang="en-US" dirty="0"/>
              <a:t>随机转向 </a:t>
            </a:r>
            <a:r>
              <a:rPr lang="en-US" altLang="zh-CN" dirty="0"/>
              <a:t>0.05 - 1</a:t>
            </a:r>
            <a:r>
              <a:rPr lang="zh-CN" altLang="en-US" dirty="0"/>
              <a:t>秒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delay(n);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86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</a:t>
            </a:r>
            <a:r>
              <a:rPr lang="en-US" altLang="zh-CN" dirty="0" err="1" smtClean="0"/>
              <a:t>Matlab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instrhwinfo</a:t>
            </a:r>
            <a:r>
              <a:rPr lang="en-US" altLang="zh-CN" dirty="0"/>
              <a:t>('</a:t>
            </a:r>
            <a:r>
              <a:rPr lang="en-US" altLang="zh-CN" dirty="0" err="1"/>
              <a:t>bluetooth</a:t>
            </a:r>
            <a:r>
              <a:rPr lang="en-US" altLang="zh-CN" dirty="0"/>
              <a:t>')</a:t>
            </a:r>
          </a:p>
          <a:p>
            <a:pPr marL="0" indent="0">
              <a:buNone/>
            </a:pPr>
            <a:r>
              <a:rPr lang="en-US" altLang="zh-CN" dirty="0" err="1"/>
              <a:t>instrhwinfo</a:t>
            </a:r>
            <a:r>
              <a:rPr lang="en-US" altLang="zh-CN" dirty="0"/>
              <a:t>('bluetooth','BT04-A')</a:t>
            </a:r>
          </a:p>
          <a:p>
            <a:pPr marL="0" indent="0">
              <a:buNone/>
            </a:pPr>
            <a:r>
              <a:rPr lang="en-US" altLang="zh-CN" dirty="0"/>
              <a:t>b=Bluetooth('BT04-A',1);</a:t>
            </a:r>
          </a:p>
          <a:p>
            <a:pPr marL="0" indent="0">
              <a:buNone/>
            </a:pPr>
            <a:r>
              <a:rPr lang="en-US" altLang="zh-CN" dirty="0" err="1"/>
              <a:t>fopen</a:t>
            </a:r>
            <a:r>
              <a:rPr lang="en-US" altLang="zh-CN" dirty="0"/>
              <a:t>(b);</a:t>
            </a:r>
          </a:p>
          <a:p>
            <a:pPr marL="0" indent="0">
              <a:buNone/>
            </a:pPr>
            <a:r>
              <a:rPr lang="en-US" altLang="zh-CN" dirty="0" err="1"/>
              <a:t>fwrite</a:t>
            </a:r>
            <a:r>
              <a:rPr lang="en-US" altLang="zh-CN" dirty="0"/>
              <a:t>(b,'101X');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05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</a:t>
            </a:r>
            <a:r>
              <a:rPr lang="en-US" altLang="zh-CN" dirty="0" err="1" smtClean="0"/>
              <a:t>Matlab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dirty="0"/>
              <a:t>clear;</a:t>
            </a:r>
          </a:p>
          <a:p>
            <a:pPr marL="0" indent="0">
              <a:buNone/>
            </a:pPr>
            <a:r>
              <a:rPr lang="en-US" altLang="zh-CN" dirty="0" err="1"/>
              <a:t>sp</a:t>
            </a:r>
            <a:r>
              <a:rPr lang="en-US" altLang="zh-CN" dirty="0"/>
              <a:t>=</a:t>
            </a:r>
            <a:r>
              <a:rPr lang="en-US" altLang="zh-CN" dirty="0" err="1"/>
              <a:t>actxserver</a:t>
            </a:r>
            <a:r>
              <a:rPr lang="en-US" altLang="zh-CN" dirty="0"/>
              <a:t>('</a:t>
            </a:r>
            <a:r>
              <a:rPr lang="en-US" altLang="zh-CN" dirty="0" err="1"/>
              <a:t>SAPI.SpVoice</a:t>
            </a:r>
            <a:r>
              <a:rPr lang="en-US" altLang="zh-CN" dirty="0"/>
              <a:t>');</a:t>
            </a:r>
          </a:p>
          <a:p>
            <a:pPr marL="0" indent="0">
              <a:buNone/>
            </a:pPr>
            <a:r>
              <a:rPr lang="en-US" altLang="zh-CN" dirty="0"/>
              <a:t>camera=webcam(2); %connect to camera</a:t>
            </a:r>
          </a:p>
          <a:p>
            <a:pPr marL="0" indent="0">
              <a:buNone/>
            </a:pPr>
            <a:r>
              <a:rPr lang="en-US" altLang="zh-CN" dirty="0" err="1"/>
              <a:t>nnet</a:t>
            </a:r>
            <a:r>
              <a:rPr lang="en-US" altLang="zh-CN" dirty="0"/>
              <a:t>=</a:t>
            </a:r>
            <a:r>
              <a:rPr lang="en-US" altLang="zh-CN" dirty="0" err="1"/>
              <a:t>alexnet</a:t>
            </a:r>
            <a:r>
              <a:rPr lang="en-US" altLang="zh-CN" dirty="0"/>
              <a:t>;%load neural </a:t>
            </a:r>
            <a:r>
              <a:rPr lang="en-US" altLang="zh-CN" dirty="0" smtClean="0"/>
              <a:t>network </a:t>
            </a:r>
            <a:r>
              <a:rPr lang="en-US" altLang="zh-CN" dirty="0" err="1" smtClean="0"/>
              <a:t>alexnet</a:t>
            </a:r>
            <a:r>
              <a:rPr lang="en-US" altLang="zh-CN" dirty="0" smtClean="0"/>
              <a:t> </a:t>
            </a:r>
          </a:p>
          <a:p>
            <a:pPr marL="0" indent="0">
              <a:buNone/>
            </a:pPr>
            <a:r>
              <a:rPr lang="en-US" altLang="zh-CN" dirty="0" smtClean="0"/>
              <a:t>%</a:t>
            </a:r>
            <a:r>
              <a:rPr lang="en-US" altLang="zh-CN" dirty="0"/>
              <a:t>make a circle to reload frame from camera</a:t>
            </a:r>
          </a:p>
          <a:p>
            <a:pPr marL="0" indent="0">
              <a:buNone/>
            </a:pPr>
            <a:r>
              <a:rPr lang="en-US" altLang="zh-CN" dirty="0"/>
              <a:t>while true</a:t>
            </a:r>
          </a:p>
          <a:p>
            <a:pPr marL="0" indent="0">
              <a:buNone/>
            </a:pPr>
            <a:r>
              <a:rPr lang="en-US" altLang="zh-CN" dirty="0"/>
              <a:t>picture=</a:t>
            </a:r>
            <a:r>
              <a:rPr lang="en-US" altLang="zh-CN" dirty="0" err="1"/>
              <a:t>camera.snapshot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picture=</a:t>
            </a:r>
            <a:r>
              <a:rPr lang="en-US" altLang="zh-CN" dirty="0" err="1"/>
              <a:t>imresize</a:t>
            </a:r>
            <a:r>
              <a:rPr lang="en-US" altLang="zh-CN" dirty="0"/>
              <a:t>(picture,[227,227]);%resize picture</a:t>
            </a:r>
          </a:p>
          <a:p>
            <a:pPr marL="0" indent="0">
              <a:buNone/>
            </a:pPr>
            <a:r>
              <a:rPr lang="en-US" altLang="zh-CN" dirty="0"/>
              <a:t>picture=</a:t>
            </a:r>
            <a:r>
              <a:rPr lang="en-US" altLang="zh-CN" dirty="0" err="1"/>
              <a:t>imrotate</a:t>
            </a:r>
            <a:r>
              <a:rPr lang="en-US" altLang="zh-CN" dirty="0"/>
              <a:t>(picture, -90);</a:t>
            </a:r>
          </a:p>
          <a:p>
            <a:pPr marL="0" indent="0">
              <a:buNone/>
            </a:pPr>
            <a:r>
              <a:rPr lang="en-US" altLang="zh-CN" dirty="0"/>
              <a:t>label=classify(</a:t>
            </a:r>
            <a:r>
              <a:rPr lang="en-US" altLang="zh-CN" dirty="0" err="1"/>
              <a:t>nnet,picture</a:t>
            </a:r>
            <a:r>
              <a:rPr lang="en-US" altLang="zh-CN" dirty="0"/>
              <a:t>);%</a:t>
            </a:r>
          </a:p>
          <a:p>
            <a:pPr marL="0" indent="0">
              <a:buNone/>
            </a:pPr>
            <a:r>
              <a:rPr lang="en-US" altLang="zh-CN" dirty="0"/>
              <a:t>image(picture);</a:t>
            </a:r>
          </a:p>
          <a:p>
            <a:pPr marL="0" indent="0">
              <a:buNone/>
            </a:pPr>
            <a:r>
              <a:rPr lang="en-US" altLang="zh-CN" dirty="0"/>
              <a:t>title(char(label));</a:t>
            </a:r>
          </a:p>
          <a:p>
            <a:pPr marL="0" indent="0">
              <a:buNone/>
            </a:pPr>
            <a:r>
              <a:rPr lang="en-US" altLang="zh-CN" dirty="0" err="1"/>
              <a:t>sp.Speak</a:t>
            </a:r>
            <a:r>
              <a:rPr lang="en-US" altLang="zh-CN" dirty="0"/>
              <a:t>(char(label));</a:t>
            </a:r>
          </a:p>
          <a:p>
            <a:pPr marL="0" indent="0">
              <a:buNone/>
            </a:pPr>
            <a:r>
              <a:rPr lang="en-US" altLang="zh-CN" dirty="0" err="1"/>
              <a:t>drawnow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21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Python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&gt;&gt;&gt; a = "AB:A4:95:56:34:02"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sock = </a:t>
            </a:r>
            <a:r>
              <a:rPr lang="en-US" altLang="zh-CN" dirty="0" err="1"/>
              <a:t>bluetooth.BluetoothSocket</a:t>
            </a:r>
            <a:r>
              <a:rPr lang="en-US" altLang="zh-CN" dirty="0"/>
              <a:t>(</a:t>
            </a:r>
            <a:r>
              <a:rPr lang="en-US" altLang="zh-CN" dirty="0" err="1"/>
              <a:t>bluetooth.RFCOMM</a:t>
            </a:r>
            <a:r>
              <a:rPr lang="en-US" altLang="zh-CN" dirty="0"/>
              <a:t>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sock.connect</a:t>
            </a:r>
            <a:r>
              <a:rPr lang="en-US" altLang="zh-CN" dirty="0"/>
              <a:t>((a,1))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sock.send</a:t>
            </a:r>
            <a:r>
              <a:rPr lang="en-US" altLang="zh-CN" dirty="0" smtClean="0"/>
              <a:t>(“1")</a:t>
            </a:r>
            <a:endParaRPr lang="zh-CN" altLang="en-US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&gt;&gt;&gt; </a:t>
            </a:r>
            <a:r>
              <a:rPr lang="en-US" altLang="zh-CN" dirty="0"/>
              <a:t>data = </a:t>
            </a:r>
            <a:r>
              <a:rPr lang="en-US" altLang="zh-CN" dirty="0" err="1"/>
              <a:t>sock.recv</a:t>
            </a:r>
            <a:r>
              <a:rPr lang="en-US" altLang="zh-CN" dirty="0"/>
              <a:t>(12)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print 'received [%s]'%data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sock.close</a:t>
            </a:r>
            <a:r>
              <a:rPr lang="en-US" altLang="zh-CN" dirty="0"/>
              <a:t>()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830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Python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vid= cv2.VideoCapture(0)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err="1"/>
              <a:t>time.sleep</a:t>
            </a:r>
            <a:r>
              <a:rPr lang="en-US" altLang="zh-CN" dirty="0"/>
              <a:t>(2)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b=</a:t>
            </a:r>
            <a:r>
              <a:rPr lang="en-US" altLang="zh-CN" dirty="0" err="1"/>
              <a:t>vid.read</a:t>
            </a:r>
            <a:r>
              <a:rPr lang="en-US" altLang="zh-CN" dirty="0"/>
              <a:t>()[1]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cv2.namedWindow("a") 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cv2.imshow("</a:t>
            </a:r>
            <a:r>
              <a:rPr lang="en-US" altLang="zh-CN" dirty="0" err="1"/>
              <a:t>a",b</a:t>
            </a:r>
            <a:r>
              <a:rPr lang="en-US" altLang="zh-CN" dirty="0"/>
              <a:t>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cv2.waitKey(0)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cv2.destroyAllWindows()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216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Video demo 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82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/>
              <a:t>Arduino.cc </a:t>
            </a:r>
            <a:r>
              <a:rPr lang="en-US" altLang="zh-CN" dirty="0" smtClean="0"/>
              <a:t>— Introduce microcontroller </a:t>
            </a:r>
            <a:r>
              <a:rPr lang="en-US" altLang="zh-CN" dirty="0"/>
              <a:t>used in this project, get project ideas, and learn programming tips, </a:t>
            </a:r>
            <a:r>
              <a:rPr lang="en-US" altLang="zh-CN" dirty="0" err="1"/>
              <a:t>Arduino</a:t>
            </a:r>
            <a:r>
              <a:rPr lang="en-US" altLang="zh-CN" dirty="0"/>
              <a:t> is a very popular and relatively inexpensive way to do projects with microcontrollers.  </a:t>
            </a:r>
            <a:endParaRPr lang="en-US" altLang="zh-CN" dirty="0" smtClean="0"/>
          </a:p>
          <a:p>
            <a:r>
              <a:rPr lang="en-US" altLang="zh-CN" dirty="0" smtClean="0"/>
              <a:t>Taobao.com </a:t>
            </a:r>
            <a:r>
              <a:rPr lang="en-US" altLang="zh-CN" dirty="0"/>
              <a:t>— </a:t>
            </a:r>
            <a:r>
              <a:rPr lang="en-US" altLang="zh-CN" dirty="0" smtClean="0"/>
              <a:t>All stuff used</a:t>
            </a:r>
            <a:r>
              <a:rPr lang="en-US" altLang="zh-CN" dirty="0"/>
              <a:t>,</a:t>
            </a:r>
            <a:r>
              <a:rPr lang="en-US" altLang="zh-CN" dirty="0" smtClean="0"/>
              <a:t> including  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Uno, DC </a:t>
            </a:r>
            <a:r>
              <a:rPr lang="en-US" altLang="zh-CN" dirty="0"/>
              <a:t>motors, </a:t>
            </a:r>
            <a:r>
              <a:rPr lang="en-US" altLang="zh-CN" dirty="0" smtClean="0"/>
              <a:t>sensors and </a:t>
            </a:r>
            <a:r>
              <a:rPr lang="en-US" altLang="zh-CN" dirty="0"/>
              <a:t>more. </a:t>
            </a:r>
            <a:r>
              <a:rPr lang="en-US" altLang="zh-CN" dirty="0" smtClean="0"/>
              <a:t>A corresponding </a:t>
            </a:r>
            <a:r>
              <a:rPr lang="en-US" altLang="zh-CN" dirty="0"/>
              <a:t>components </a:t>
            </a:r>
            <a:r>
              <a:rPr lang="en-US" altLang="zh-CN" dirty="0" smtClean="0"/>
              <a:t>reference list for the </a:t>
            </a:r>
            <a:r>
              <a:rPr lang="en-US" altLang="zh-CN" dirty="0" err="1" smtClean="0"/>
              <a:t>Aicar</a:t>
            </a:r>
            <a:r>
              <a:rPr lang="en-US" altLang="zh-CN" dirty="0" smtClean="0"/>
              <a:t> hardware is attached.</a:t>
            </a:r>
          </a:p>
        </p:txBody>
      </p:sp>
    </p:spTree>
    <p:extLst>
      <p:ext uri="{BB962C8B-B14F-4D97-AF65-F5344CB8AC3E}">
        <p14:creationId xmlns:p14="http://schemas.microsoft.com/office/powerpoint/2010/main" val="307565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About </a:t>
            </a:r>
            <a:r>
              <a:rPr lang="en-US" altLang="zh-CN" dirty="0" err="1" smtClean="0"/>
              <a:t>Aicar</a:t>
            </a:r>
            <a:endParaRPr lang="en-US" altLang="zh-CN" dirty="0" smtClean="0"/>
          </a:p>
          <a:p>
            <a:r>
              <a:rPr lang="en-US" altLang="zh-CN" dirty="0" smtClean="0"/>
              <a:t>Hardware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  <a:p>
            <a:r>
              <a:rPr lang="en-US" altLang="zh-CN" dirty="0" smtClean="0"/>
              <a:t>Software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  <a:p>
            <a:r>
              <a:rPr lang="en-US" altLang="zh-CN" dirty="0" smtClean="0"/>
              <a:t>Functions</a:t>
            </a:r>
          </a:p>
          <a:p>
            <a:r>
              <a:rPr lang="en-US" altLang="zh-CN" dirty="0" smtClean="0"/>
              <a:t>Interfaces</a:t>
            </a:r>
          </a:p>
          <a:p>
            <a:r>
              <a:rPr lang="en-US" altLang="zh-CN" dirty="0" smtClean="0"/>
              <a:t>Applications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components list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For reference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5273" t="33691" r="22656" b="13574"/>
          <a:stretch>
            <a:fillRect/>
          </a:stretch>
        </p:blipFill>
        <p:spPr bwMode="auto">
          <a:xfrm>
            <a:off x="142844" y="1214422"/>
            <a:ext cx="878687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845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687" t="34424" r="22070" b="12109"/>
          <a:stretch>
            <a:fillRect/>
          </a:stretch>
        </p:blipFill>
        <p:spPr bwMode="auto">
          <a:xfrm>
            <a:off x="214250" y="1071546"/>
            <a:ext cx="892975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8850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5273" t="32959" r="22656" b="12841"/>
          <a:stretch>
            <a:fillRect/>
          </a:stretch>
        </p:blipFill>
        <p:spPr bwMode="auto">
          <a:xfrm>
            <a:off x="142844" y="928670"/>
            <a:ext cx="878687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2143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5273" t="23437" r="22656" b="23096"/>
          <a:stretch>
            <a:fillRect/>
          </a:stretch>
        </p:blipFill>
        <p:spPr bwMode="auto">
          <a:xfrm>
            <a:off x="142844" y="1071546"/>
            <a:ext cx="8786874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61448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73" t="24902" r="22656" b="29688"/>
          <a:stretch>
            <a:fillRect/>
          </a:stretch>
        </p:blipFill>
        <p:spPr bwMode="auto">
          <a:xfrm>
            <a:off x="214282" y="1285860"/>
            <a:ext cx="8786874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0357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5273" t="18310" r="23828" b="28223"/>
          <a:stretch>
            <a:fillRect/>
          </a:stretch>
        </p:blipFill>
        <p:spPr bwMode="auto">
          <a:xfrm>
            <a:off x="214282" y="1071546"/>
            <a:ext cx="864399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5845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5273" t="19043" r="23242" b="29687"/>
          <a:stretch>
            <a:fillRect/>
          </a:stretch>
        </p:blipFill>
        <p:spPr bwMode="auto">
          <a:xfrm>
            <a:off x="142844" y="1214422"/>
            <a:ext cx="8715436" cy="50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430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687" t="34424" r="22656" b="12109"/>
          <a:stretch>
            <a:fillRect/>
          </a:stretch>
        </p:blipFill>
        <p:spPr bwMode="auto">
          <a:xfrm>
            <a:off x="0" y="1000108"/>
            <a:ext cx="885831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5592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73" t="24902" r="22070" b="23094"/>
          <a:stretch>
            <a:fillRect/>
          </a:stretch>
        </p:blipFill>
        <p:spPr bwMode="auto">
          <a:xfrm>
            <a:off x="142844" y="1000108"/>
            <a:ext cx="885831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38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Aicar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</a:t>
            </a:r>
            <a:r>
              <a:rPr lang="en-US" sz="2800" dirty="0"/>
              <a:t> computer science, the field of AI research defines itself as the study of "</a:t>
            </a:r>
            <a:r>
              <a:rPr lang="en-US" sz="2800" b="1" dirty="0"/>
              <a:t>intelligent agents</a:t>
            </a:r>
            <a:r>
              <a:rPr lang="en-US" sz="2800" dirty="0"/>
              <a:t>": any device that perceives its environment and takes actions that maximize its chance of success at some </a:t>
            </a:r>
            <a:r>
              <a:rPr lang="en-US" sz="2800" dirty="0" smtClean="0"/>
              <a:t>goal.</a:t>
            </a:r>
            <a:r>
              <a:rPr lang="en-US" sz="2800" dirty="0"/>
              <a:t> </a:t>
            </a:r>
            <a:endParaRPr lang="en-US" sz="2800" dirty="0" smtClean="0"/>
          </a:p>
          <a:p>
            <a:r>
              <a:rPr lang="en-US" altLang="zh-CN" sz="2800" dirty="0" err="1" smtClean="0"/>
              <a:t>Aicar</a:t>
            </a:r>
            <a:r>
              <a:rPr lang="en-US" altLang="zh-CN" sz="2800" dirty="0" smtClean="0"/>
              <a:t> is an inexpensive (~ 50</a:t>
            </a:r>
            <a:r>
              <a:rPr lang="zh-CN" altLang="en-US" sz="2800" dirty="0" smtClean="0"/>
              <a:t>￥</a:t>
            </a:r>
            <a:r>
              <a:rPr lang="en-US" altLang="zh-CN" sz="2800" dirty="0" smtClean="0"/>
              <a:t>) intelligent agent for carrying out research projects in artificial intelligence. With </a:t>
            </a:r>
            <a:r>
              <a:rPr lang="en-US" altLang="zh-CN" sz="2800" dirty="0" err="1" smtClean="0"/>
              <a:t>Aicar</a:t>
            </a:r>
            <a:r>
              <a:rPr lang="en-US" altLang="zh-CN" sz="2800" dirty="0" smtClean="0"/>
              <a:t>, you can test different AI algorithms and policies for conducting actions based on various sensors input. 	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 l="4687" t="26367" r="19726" b="15771"/>
          <a:stretch>
            <a:fillRect/>
          </a:stretch>
        </p:blipFill>
        <p:spPr bwMode="auto">
          <a:xfrm>
            <a:off x="0" y="428604"/>
            <a:ext cx="914400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91772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515" t="17578" r="21484" b="25293"/>
          <a:stretch>
            <a:fillRect/>
          </a:stretch>
        </p:blipFill>
        <p:spPr bwMode="auto">
          <a:xfrm>
            <a:off x="0" y="714356"/>
            <a:ext cx="914400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962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Hardware</a:t>
            </a:r>
          </a:p>
        </p:txBody>
      </p:sp>
      <p:pic>
        <p:nvPicPr>
          <p:cNvPr id="4" name="内容占位符 3" descr="IMG_20170827_1720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1214422"/>
            <a:ext cx="4232683" cy="5643578"/>
          </a:xfrm>
        </p:spPr>
      </p:pic>
      <p:pic>
        <p:nvPicPr>
          <p:cNvPr id="5" name="图片 4" descr="IMG_20170827_1721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1316" y="1214422"/>
            <a:ext cx="4232684" cy="56435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Hardware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>
            <a:normAutofit lnSpcReduction="10000"/>
          </a:bodyPr>
          <a:lstStyle/>
          <a:p>
            <a:r>
              <a:rPr lang="en-US" altLang="zh-CN" b="1" dirty="0" err="1" smtClean="0"/>
              <a:t>Arduino</a:t>
            </a:r>
            <a:r>
              <a:rPr lang="en-US" altLang="zh-CN" b="1" dirty="0" smtClean="0"/>
              <a:t> UNO</a:t>
            </a:r>
          </a:p>
          <a:p>
            <a:endParaRPr lang="en-US" b="1" dirty="0" smtClean="0"/>
          </a:p>
          <a:p>
            <a:r>
              <a:rPr lang="en-US" b="1" dirty="0" smtClean="0"/>
              <a:t>BT06 Bluetooth</a:t>
            </a:r>
          </a:p>
          <a:p>
            <a:endParaRPr lang="en-US" b="1" dirty="0" smtClean="0"/>
          </a:p>
          <a:p>
            <a:r>
              <a:rPr lang="en-US" b="1" dirty="0" smtClean="0"/>
              <a:t>HC-SR04 Ultrasonic Distance Measuring</a:t>
            </a:r>
          </a:p>
          <a:p>
            <a:endParaRPr lang="en-US" b="1" dirty="0" smtClean="0"/>
          </a:p>
          <a:p>
            <a:r>
              <a:rPr lang="en-US" b="1" dirty="0" smtClean="0"/>
              <a:t>L293D Motor Drive Shield</a:t>
            </a:r>
          </a:p>
          <a:p>
            <a:endParaRPr lang="en-US" dirty="0" smtClean="0"/>
          </a:p>
          <a:p>
            <a:r>
              <a:rPr lang="en-US" b="1" dirty="0" smtClean="0"/>
              <a:t>2WD Smart Robot Car Chassis Kit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 descr="Image result for hc-sr04 ultrason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86710" y="3143248"/>
            <a:ext cx="1057275" cy="1000125"/>
          </a:xfrm>
          <a:prstGeom prst="rect">
            <a:avLst/>
          </a:prstGeom>
          <a:noFill/>
        </p:spPr>
      </p:pic>
      <p:sp>
        <p:nvSpPr>
          <p:cNvPr id="2052" name="AutoShape 4" descr="BT06蓝牙串口模块 无线透传数据模组 51单片机 兼容HC-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4" name="AutoShape 6" descr="BT06蓝牙串口模块 无线透传数据模组 51单片机 兼容HC-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6" name="AutoShape 8" descr="BT06蓝牙串口模块 无线透传数据 51单片机 兼容HC-06 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8" name="AutoShape 10" descr="BT06蓝牙串口模块 无线透传数据 51单片机 兼容HC-06 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0" name="Picture 12" descr="https://gd4.alicdn.com/imgextra/i2/2833063717/TB2WPU0spXXXXbnXpXXXXXXXXXX_!!2833063717.jpg_400x400.jpg"/>
          <p:cNvPicPr>
            <a:picLocks noChangeAspect="1" noChangeArrowheads="1"/>
          </p:cNvPicPr>
          <p:nvPr/>
        </p:nvPicPr>
        <p:blipFill>
          <a:blip r:embed="rId4"/>
          <a:srcRect l="16875" t="18493" r="23124" b="17808"/>
          <a:stretch>
            <a:fillRect/>
          </a:stretch>
        </p:blipFill>
        <p:spPr bwMode="auto">
          <a:xfrm>
            <a:off x="4929190" y="1928802"/>
            <a:ext cx="1214446" cy="1176495"/>
          </a:xfrm>
          <a:prstGeom prst="rect">
            <a:avLst/>
          </a:prstGeom>
          <a:noFill/>
        </p:spPr>
      </p:pic>
      <p:pic>
        <p:nvPicPr>
          <p:cNvPr id="2062" name="Picture 14" descr="https://gd2.alicdn.com/imgextra/i1/2863694628/TB2vidCpodnpuFjSZPhXXbChpXa_!!2863694628.jpg_400x4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4678" y="785794"/>
            <a:ext cx="1571636" cy="1571636"/>
          </a:xfrm>
          <a:prstGeom prst="rect">
            <a:avLst/>
          </a:prstGeom>
          <a:noFill/>
        </p:spPr>
      </p:pic>
      <p:pic>
        <p:nvPicPr>
          <p:cNvPr id="2064" name="Picture 16" descr="Qunqi L293D Motor Drive Shield For Arduino Duemilanove Mega UNO R3 AVR ATME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3786190"/>
            <a:ext cx="1643074" cy="1643074"/>
          </a:xfrm>
          <a:prstGeom prst="rect">
            <a:avLst/>
          </a:prstGeom>
          <a:noFill/>
        </p:spPr>
      </p:pic>
      <p:sp>
        <p:nvSpPr>
          <p:cNvPr id="2068" name="AutoShape 20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0" name="AutoShape 22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2" name="AutoShape 24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4" name="AutoShape 26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76" name="Picture 28" descr="https://img.alicdn.com/imgextra/i1/132136629/TB2C02iprtlpuFjSspoXXbcDpXa_!!13213662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78" y="5072082"/>
            <a:ext cx="1785918" cy="17859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Software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Video Capture Tools</a:t>
            </a:r>
          </a:p>
          <a:p>
            <a:pPr lvl="1"/>
            <a:r>
              <a:rPr lang="en-US" altLang="zh-CN" dirty="0" err="1" smtClean="0"/>
              <a:t>DroidCam</a:t>
            </a:r>
            <a:r>
              <a:rPr lang="en-US" altLang="zh-CN" dirty="0" smtClean="0"/>
              <a:t> for Android</a:t>
            </a:r>
          </a:p>
          <a:p>
            <a:pPr lvl="1"/>
            <a:r>
              <a:rPr lang="en-US" altLang="zh-CN" dirty="0" err="1" smtClean="0"/>
              <a:t>DroidCam</a:t>
            </a:r>
            <a:r>
              <a:rPr lang="en-US" altLang="zh-CN" dirty="0" smtClean="0"/>
              <a:t> Client for Win/Linux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Development</a:t>
            </a:r>
          </a:p>
          <a:p>
            <a:pPr lvl="1"/>
            <a:r>
              <a:rPr lang="en-US" altLang="zh-CN" dirty="0" err="1" smtClean="0"/>
              <a:t>Arduino</a:t>
            </a:r>
            <a:r>
              <a:rPr lang="en-US" altLang="zh-CN" dirty="0" smtClean="0"/>
              <a:t> IDE (C/C++)</a:t>
            </a:r>
          </a:p>
          <a:p>
            <a:pPr lvl="1"/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pPr lvl="1"/>
            <a:r>
              <a:rPr lang="en-US" altLang="zh-CN" dirty="0"/>
              <a:t>Python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AFMotor.h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AF_DCMotor</a:t>
            </a:r>
            <a:r>
              <a:rPr lang="en-US" altLang="zh-CN" dirty="0"/>
              <a:t> </a:t>
            </a:r>
            <a:r>
              <a:rPr lang="en-US" altLang="zh-CN" dirty="0" err="1"/>
              <a:t>Rback_motor</a:t>
            </a:r>
            <a:r>
              <a:rPr lang="en-US" altLang="zh-CN" dirty="0"/>
              <a:t>(4);   </a:t>
            </a:r>
          </a:p>
          <a:p>
            <a:pPr marL="0" indent="0">
              <a:buNone/>
            </a:pPr>
            <a:r>
              <a:rPr lang="en-US" altLang="zh-CN" dirty="0" err="1"/>
              <a:t>AF_DCMotor</a:t>
            </a:r>
            <a:r>
              <a:rPr lang="en-US" altLang="zh-CN" dirty="0"/>
              <a:t> </a:t>
            </a:r>
            <a:r>
              <a:rPr lang="en-US" altLang="zh-CN" dirty="0" err="1"/>
              <a:t>Lback_motor</a:t>
            </a:r>
            <a:r>
              <a:rPr lang="en-US" altLang="zh-CN" dirty="0"/>
              <a:t>(1);</a:t>
            </a:r>
          </a:p>
          <a:p>
            <a:pPr marL="0" indent="0">
              <a:buNone/>
            </a:pPr>
            <a:r>
              <a:rPr lang="en-US" altLang="zh-CN" dirty="0"/>
              <a:t>float </a:t>
            </a:r>
            <a:r>
              <a:rPr lang="en-US" altLang="zh-CN" dirty="0" err="1"/>
              <a:t>RLRatio</a:t>
            </a:r>
            <a:r>
              <a:rPr lang="en-US" altLang="zh-CN" dirty="0"/>
              <a:t> = 1.0;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maxSpeed</a:t>
            </a:r>
            <a:r>
              <a:rPr lang="en-US" altLang="zh-CN" dirty="0"/>
              <a:t> = 80;//</a:t>
            </a:r>
            <a:r>
              <a:rPr lang="zh-CN" altLang="en-US" dirty="0"/>
              <a:t>最大速度</a:t>
            </a:r>
          </a:p>
          <a:p>
            <a:pPr marL="0" indent="0">
              <a:buNone/>
            </a:pPr>
            <a:r>
              <a:rPr lang="en-US" altLang="zh-CN" dirty="0"/>
              <a:t>char </a:t>
            </a:r>
            <a:r>
              <a:rPr lang="en-US" altLang="zh-CN" dirty="0" err="1"/>
              <a:t>getstr</a:t>
            </a:r>
            <a:r>
              <a:rPr lang="en-US" altLang="zh-CN" dirty="0"/>
              <a:t>;//</a:t>
            </a:r>
            <a:r>
              <a:rPr lang="zh-CN" altLang="en-US" dirty="0"/>
              <a:t>串口数据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IntervalTime</a:t>
            </a:r>
            <a:r>
              <a:rPr lang="en-US" altLang="zh-CN" dirty="0"/>
              <a:t>;//</a:t>
            </a:r>
            <a:r>
              <a:rPr lang="zh-CN" altLang="en-US" dirty="0"/>
              <a:t>测距时间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trig = 9;//sero1</a:t>
            </a:r>
            <a:r>
              <a:rPr lang="zh-CN" altLang="en-US" dirty="0"/>
              <a:t>保留端口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echo = 10;//sero2</a:t>
            </a:r>
            <a:r>
              <a:rPr lang="zh-CN" altLang="en-US" dirty="0"/>
              <a:t>保留端口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control=1;//0:</a:t>
            </a:r>
            <a:r>
              <a:rPr lang="zh-CN" altLang="en-US" dirty="0"/>
              <a:t>人工控制</a:t>
            </a:r>
            <a:r>
              <a:rPr lang="en-US" altLang="zh-CN" dirty="0"/>
              <a:t>;1:</a:t>
            </a:r>
            <a:r>
              <a:rPr lang="zh-CN" altLang="en-US" dirty="0"/>
              <a:t>自动控制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setup() {</a:t>
            </a:r>
          </a:p>
          <a:p>
            <a:pPr marL="0" indent="0">
              <a:buNone/>
            </a:pPr>
            <a:r>
              <a:rPr lang="en-US" altLang="zh-CN" dirty="0"/>
              <a:t>  // put your setup code here, to run once: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Serial.begin</a:t>
            </a:r>
            <a:r>
              <a:rPr lang="en-US" altLang="zh-CN" dirty="0"/>
              <a:t>(9600);    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delay(2000);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//</a:t>
            </a:r>
            <a:r>
              <a:rPr lang="zh-CN" altLang="en-US" dirty="0"/>
              <a:t>超声波测距</a:t>
            </a:r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en-US" altLang="zh-CN" dirty="0" err="1"/>
              <a:t>pinMode</a:t>
            </a:r>
            <a:r>
              <a:rPr lang="en-US" altLang="zh-CN" dirty="0"/>
              <a:t>(echo, INPUT);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pinMode</a:t>
            </a:r>
            <a:r>
              <a:rPr lang="en-US" altLang="zh-CN" dirty="0"/>
              <a:t>(trig, OUTPUT);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05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void loop()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getstr</a:t>
            </a:r>
            <a:r>
              <a:rPr lang="en-US" altLang="zh-CN" dirty="0"/>
              <a:t> = </a:t>
            </a:r>
            <a:r>
              <a:rPr lang="en-US" altLang="zh-CN" dirty="0" err="1"/>
              <a:t>Serial.read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  driver();</a:t>
            </a:r>
          </a:p>
          <a:p>
            <a:pPr marL="0" indent="0">
              <a:buNone/>
            </a:pPr>
            <a:r>
              <a:rPr lang="en-US" altLang="zh-CN" dirty="0"/>
              <a:t>  if(control==1){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ultrasonicCar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  }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21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834</Words>
  <Application>Microsoft Office PowerPoint</Application>
  <PresentationFormat>全屏显示(4:3)</PresentationFormat>
  <Paragraphs>242</Paragraphs>
  <Slides>31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Aicar</vt:lpstr>
      <vt:lpstr>outline</vt:lpstr>
      <vt:lpstr>Aicar</vt:lpstr>
      <vt:lpstr>Aicar Hardware</vt:lpstr>
      <vt:lpstr>Hardware Compents</vt:lpstr>
      <vt:lpstr>Software Compents</vt:lpstr>
      <vt:lpstr>Functions</vt:lpstr>
      <vt:lpstr>Functions</vt:lpstr>
      <vt:lpstr>Functions</vt:lpstr>
      <vt:lpstr>Functions</vt:lpstr>
      <vt:lpstr>Functions</vt:lpstr>
      <vt:lpstr>PowerPoint 演示文稿</vt:lpstr>
      <vt:lpstr>PowerPoint 演示文稿</vt:lpstr>
      <vt:lpstr>Interfaces - Matlab</vt:lpstr>
      <vt:lpstr>Interfaces - Matlab</vt:lpstr>
      <vt:lpstr>Interfaces - Python</vt:lpstr>
      <vt:lpstr>Interfaces - Python</vt:lpstr>
      <vt:lpstr>Applications</vt:lpstr>
      <vt:lpstr>References</vt:lpstr>
      <vt:lpstr>Aicar components list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微软用户</dc:creator>
  <cp:lastModifiedBy>h</cp:lastModifiedBy>
  <cp:revision>23</cp:revision>
  <dcterms:created xsi:type="dcterms:W3CDTF">2017-08-25T18:24:49Z</dcterms:created>
  <dcterms:modified xsi:type="dcterms:W3CDTF">2017-09-06T09:49:31Z</dcterms:modified>
</cp:coreProperties>
</file>